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Nunito"/>
      <p:regular r:id="rId26"/>
      <p:bold r:id="rId27"/>
      <p:italic r:id="rId28"/>
      <p:boldItalic r:id="rId29"/>
    </p:embeddedFont>
    <p:embeddedFont>
      <p:font typeface="Maven Pro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Nunito-regular.fntdata"/><Relationship Id="rId25" Type="http://schemas.openxmlformats.org/officeDocument/2006/relationships/slide" Target="slides/slide21.xml"/><Relationship Id="rId28" Type="http://schemas.openxmlformats.org/officeDocument/2006/relationships/font" Target="fonts/Nunito-italic.fntdata"/><Relationship Id="rId27" Type="http://schemas.openxmlformats.org/officeDocument/2006/relationships/font" Target="fonts/Nuni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Nuni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avenPro-bold.fntdata"/><Relationship Id="rId30" Type="http://schemas.openxmlformats.org/officeDocument/2006/relationships/font" Target="fonts/MavenPro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Shape 4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Shape 11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Shape 1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Shape 13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Shape 14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Shape 15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Shape 16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Shape 17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Shape 18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Shape 19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Shape 20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Shape 2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Shape 23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Shape 24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Shape 25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Shape 27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Shape 29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Shape 30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Shape 3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Shape 33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Shape 34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Shape 35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Shape 36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Shape 37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Shape 38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Shape 40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Shape 46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Shape 142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Shape 143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Shape 14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Shape 145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Shape 146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Shape 147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Shape 148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Shape 149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Shape 150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Shape 15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Shape 152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Shape 15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Shape 154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Shape 15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Shape 156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Shape 157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Shape 158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Shape 159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Shape 160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Shape 16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Shape 16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Shape 163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Shape 164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Shape 165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Shape 166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Shape 167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Shape 168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Shape 169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Shape 170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Shape 17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Shape 172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Shape 173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Shape 174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Shape 175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Shape 176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Shape 177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Shape 178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Shape 179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Shape 180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Shape 18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Shape 182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Shape 183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Shape 184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Shape 185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Shape 186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Shape 187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Shape 188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Shape 189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Shape 190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Shape 19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Shape 192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Shape 193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Shape 194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Shape 195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Shape 196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Shape 197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Shape 198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Shape 199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Shape 200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Shape 20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Shape 202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Shape 203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Shape 204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Shape 205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Shape 206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Shape 207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Shape 208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Shape 209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Shape 210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Shape 2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Shape 212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Shape 213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Shape 214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Shape 215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Shape 216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Shape 217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Shape 218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Shape 219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Shape 220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Shape 22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Shape 222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Shape 223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Shape 224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Shape 225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Shape 226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Shape 227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Shape 228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Shape 229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Shape 230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Shape 23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Shape 232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Shape 233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Shape 234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Shape 235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Shape 236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Shape 237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Shape 238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Shape 239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Shape 240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Shape 24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Shape 242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Shape 243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Shape 244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Shape 245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Shape 246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Shape 247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Shape 248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Shape 249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Shape 250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Shape 25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Shape 252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Shape 253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Shape 254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Shape 255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Shape 256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Shape 257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Shape 258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Shape 259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Shape 260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Shape 26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Shape 262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Shape 263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Shape 264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Shape 265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Shape 266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Shape 267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Shape 268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Shape 27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Shape 50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Shape 51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Shape 52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Shape 5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Shape 54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Shape 55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Shape 56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Shape 57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Shape 58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Shape 59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Shape 60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Shape 61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Shape 62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Shape 6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Shape 64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Shape 65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Shape 66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Shape 67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Shape 68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Shape 70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Shape 71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Shape 72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Shape 7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Shape 75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Shape 76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Shape 77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Shape 78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Shape 79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Shape 80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Shape 81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Shape 82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Shape 8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Shape 8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Shape 9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Shape 10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Shape 10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Shape 109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Shape 113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Shape 114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Shape 115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Shape 116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Shape 117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Shape 11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Shape 119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Shape 1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Shape 121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Shape 122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Shape 123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Shape 124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Shape 125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Shape 12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Shape 12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Shape 131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32" name="Shape 132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Shape 133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Shape 136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Shape 13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Shape 139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micropython.org/download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chalei" TargetMode="External"/><Relationship Id="rId4" Type="http://schemas.openxmlformats.org/officeDocument/2006/relationships/hyperlink" Target="mailto:h.kusumah87@gmail.com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earn.adafruit.com/search?q=micropython&amp;" TargetMode="External"/><Relationship Id="rId4" Type="http://schemas.openxmlformats.org/officeDocument/2006/relationships/hyperlink" Target="https://www.youtube.com/hendrakusumahiot" TargetMode="External"/><Relationship Id="rId5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30.png"/><Relationship Id="rId7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9.png"/><Relationship Id="rId8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800"/>
              <a:t>MicroPython</a:t>
            </a:r>
          </a:p>
        </p:txBody>
      </p:sp>
      <p:sp>
        <p:nvSpPr>
          <p:cNvPr id="278" name="Shape 278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2400"/>
              <a:t>Python For Microcontroller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>
            <p:ph type="title"/>
          </p:nvPr>
        </p:nvSpPr>
        <p:spPr>
          <a:xfrm>
            <a:off x="1303800" y="598575"/>
            <a:ext cx="3430500" cy="867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ESP8266</a:t>
            </a:r>
          </a:p>
        </p:txBody>
      </p:sp>
      <p:sp>
        <p:nvSpPr>
          <p:cNvPr id="355" name="Shape 355"/>
          <p:cNvSpPr txBox="1"/>
          <p:nvPr>
            <p:ph idx="1" type="subTitle"/>
          </p:nvPr>
        </p:nvSpPr>
        <p:spPr>
          <a:xfrm>
            <a:off x="1303800" y="1290453"/>
            <a:ext cx="3430500" cy="726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Board mikrokontroler yang mempunyai Wifi onboard dan standar I/O untuk Mikrokontroler </a:t>
            </a:r>
          </a:p>
        </p:txBody>
      </p:sp>
      <p:pic>
        <p:nvPicPr>
          <p:cNvPr id="356" name="Shape 3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3424" y="876876"/>
            <a:ext cx="4427776" cy="293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Brainpad</a:t>
            </a:r>
          </a:p>
        </p:txBody>
      </p:sp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1737175"/>
            <a:ext cx="5715000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BBC Micro:bit</a:t>
            </a:r>
          </a:p>
        </p:txBody>
      </p:sp>
      <p:pic>
        <p:nvPicPr>
          <p:cNvPr id="368" name="Shape 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031450"/>
            <a:ext cx="3080600" cy="308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Shape 369"/>
          <p:cNvPicPr preferRelativeResize="0"/>
          <p:nvPr/>
        </p:nvPicPr>
        <p:blipFill rotWithShape="1">
          <a:blip r:embed="rId4">
            <a:alphaModFix/>
          </a:blip>
          <a:srcRect b="14280" l="12449" r="9205" t="16260"/>
          <a:stretch/>
        </p:blipFill>
        <p:spPr>
          <a:xfrm>
            <a:off x="4938200" y="1031450"/>
            <a:ext cx="3474621" cy="308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Shape 370"/>
          <p:cNvSpPr txBox="1"/>
          <p:nvPr/>
        </p:nvSpPr>
        <p:spPr>
          <a:xfrm>
            <a:off x="1073200" y="3939425"/>
            <a:ext cx="71589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An education Platform to teach programming to 2nd Grade students.</a:t>
            </a:r>
          </a:p>
          <a:p>
            <a:pPr indent="-342900" lvl="0" marL="457200">
              <a:spcBef>
                <a:spcPts val="0"/>
              </a:spcBef>
              <a:buSzPts val="1800"/>
              <a:buChar char="●"/>
            </a:pPr>
            <a:r>
              <a:rPr lang="en" sz="1800"/>
              <a:t>Runs Micropython out of the box.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/>
          <p:nvPr>
            <p:ph type="title"/>
          </p:nvPr>
        </p:nvSpPr>
        <p:spPr>
          <a:xfrm>
            <a:off x="1238700" y="75075"/>
            <a:ext cx="7030500" cy="592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BBC Micro:bit. MU editor</a:t>
            </a:r>
          </a:p>
        </p:txBody>
      </p:sp>
      <p:pic>
        <p:nvPicPr>
          <p:cNvPr id="376" name="Shape 3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700" y="667575"/>
            <a:ext cx="6871193" cy="447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/>
          <p:nvPr>
            <p:ph type="title"/>
          </p:nvPr>
        </p:nvSpPr>
        <p:spPr>
          <a:xfrm>
            <a:off x="311700" y="99675"/>
            <a:ext cx="8520600" cy="623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Notepad++</a:t>
            </a:r>
          </a:p>
        </p:txBody>
      </p:sp>
      <p:pic>
        <p:nvPicPr>
          <p:cNvPr id="382" name="Shape 382"/>
          <p:cNvPicPr preferRelativeResize="0"/>
          <p:nvPr/>
        </p:nvPicPr>
        <p:blipFill rotWithShape="1">
          <a:blip r:embed="rId3">
            <a:alphaModFix/>
          </a:blip>
          <a:srcRect b="5891" l="29932" r="0" t="8093"/>
          <a:stretch/>
        </p:blipFill>
        <p:spPr>
          <a:xfrm>
            <a:off x="1494525" y="723075"/>
            <a:ext cx="6154950" cy="42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type="title"/>
          </p:nvPr>
        </p:nvSpPr>
        <p:spPr>
          <a:xfrm>
            <a:off x="311700" y="99675"/>
            <a:ext cx="8520600" cy="623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PyMakr IDE</a:t>
            </a:r>
          </a:p>
        </p:txBody>
      </p:sp>
      <p:pic>
        <p:nvPicPr>
          <p:cNvPr id="388" name="Shape 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8538" y="723075"/>
            <a:ext cx="6006926" cy="429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>
            <p:ph type="title"/>
          </p:nvPr>
        </p:nvSpPr>
        <p:spPr>
          <a:xfrm>
            <a:off x="311700" y="99675"/>
            <a:ext cx="8520600" cy="623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Upycraft IDE</a:t>
            </a:r>
          </a:p>
        </p:txBody>
      </p:sp>
      <p:pic>
        <p:nvPicPr>
          <p:cNvPr id="394" name="Shape 394"/>
          <p:cNvPicPr preferRelativeResize="0"/>
          <p:nvPr/>
        </p:nvPicPr>
        <p:blipFill rotWithShape="1">
          <a:blip r:embed="rId3">
            <a:alphaModFix/>
          </a:blip>
          <a:srcRect b="5446" l="0" r="49667" t="0"/>
          <a:stretch/>
        </p:blipFill>
        <p:spPr>
          <a:xfrm>
            <a:off x="2479400" y="723075"/>
            <a:ext cx="4185205" cy="442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Getting Started</a:t>
            </a:r>
          </a:p>
        </p:txBody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1212175" y="1427275"/>
            <a:ext cx="7030500" cy="2541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Siapkan sebuah board berbasis esp8266 dan sebuah kabel USB/USB to Serial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Download Firmware sesuai dengan board yang digunakan di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http://micropython.org/download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Install esptool ($pip install esptool)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Hapus flash memory yang ada pada esp8266</a:t>
            </a: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</a:pPr>
            <a:r>
              <a:rPr lang="en">
                <a:solidFill>
                  <a:srgbClr val="000000"/>
                </a:solidFill>
              </a:rPr>
              <a:t>$esptool.py --port ‘alamat_serial’ erase_flash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Flash esp8266 dengan firmware terbaru yang telah didownload</a:t>
            </a:r>
          </a:p>
          <a:p>
            <a:pPr indent="-29845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>
                <a:solidFill>
                  <a:srgbClr val="404040"/>
                </a:solidFill>
                <a:highlight>
                  <a:srgbClr val="FFFFFF"/>
                </a:highlight>
              </a:rPr>
              <a:t>$</a:t>
            </a:r>
            <a:r>
              <a:rPr lang="en">
                <a:solidFill>
                  <a:srgbClr val="404040"/>
                </a:solidFill>
              </a:rPr>
              <a:t>esptool.py --port ‘alamat_serial’ --baud 460800 write_flash --flash_size=detect 0 esp8266-2016-05-03-v1.8.bin</a:t>
            </a:r>
          </a:p>
          <a:p>
            <a:pPr indent="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0404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Getting Started (again)</a:t>
            </a:r>
          </a:p>
        </p:txBody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Install aplikasi yang dapat berinteraksi dengan port serial seperti Putty, Screen, Minicom, Picocom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Buka aplikasi tersebut lalu masukkan alamat serial dengan BAUD 115200</a:t>
            </a:r>
          </a:p>
          <a:p>
            <a:pPr indent="-311150" lvl="0" marL="457200" rtl="0">
              <a:spcBef>
                <a:spcPts val="0"/>
              </a:spcBef>
              <a:buSzPts val="1300"/>
              <a:buChar char="●"/>
            </a:pPr>
            <a:r>
              <a:rPr lang="en"/>
              <a:t>Be Happy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LED Control</a:t>
            </a:r>
          </a:p>
        </p:txBody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311700" y="1152475"/>
            <a:ext cx="42429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/>
              <a:t>BASIC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1400">
                <a:solidFill>
                  <a:srgbClr val="000000"/>
                </a:solidFill>
              </a:rPr>
              <a:t>&gt;&gt;&gt; import machine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1400">
                <a:solidFill>
                  <a:srgbClr val="000000"/>
                </a:solidFill>
                <a:highlight>
                  <a:srgbClr val="FFFFFF"/>
                </a:highlight>
              </a:rPr>
              <a:t>&gt;&gt;&gt;pin = machine.Pin(2, machine.Pin.OUT)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highlight>
                  <a:srgbClr val="FFFFFF"/>
                </a:highlight>
              </a:rPr>
              <a:t>&gt;&gt;&gt; pin.value(1)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highlight>
                  <a:srgbClr val="FFFFFF"/>
                </a:highlight>
              </a:rPr>
              <a:t>&gt;&gt;&gt; pin.value(0)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04040"/>
              </a:solidFill>
              <a:highlight>
                <a:srgbClr val="FFFFFF"/>
              </a:highlight>
            </a:endParaRPr>
          </a:p>
        </p:txBody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x="4704525" y="1152475"/>
            <a:ext cx="42429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/>
              <a:t>Blinking LED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1200"/>
              <a:t>&gt;&gt;&gt; import machine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1200"/>
              <a:t>&gt;&gt;&gt; import time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1200">
                <a:solidFill>
                  <a:schemeClr val="accent1"/>
                </a:solidFill>
                <a:highlight>
                  <a:srgbClr val="FFFFFF"/>
                </a:highlight>
              </a:rPr>
              <a:t>&gt;&gt;&gt;pin</a:t>
            </a:r>
            <a:r>
              <a:rPr b="1" lang="en" sz="1200">
                <a:solidFill>
                  <a:srgbClr val="404040"/>
                </a:solidFill>
                <a:highlight>
                  <a:srgbClr val="FFFFFF"/>
                </a:highlight>
              </a:rPr>
              <a:t> = </a:t>
            </a:r>
            <a:r>
              <a:rPr b="1" lang="en" sz="1200">
                <a:solidFill>
                  <a:schemeClr val="accent1"/>
                </a:solidFill>
                <a:highlight>
                  <a:srgbClr val="FFFFFF"/>
                </a:highlight>
              </a:rPr>
              <a:t>machine</a:t>
            </a:r>
            <a:r>
              <a:rPr b="1" lang="en" sz="1200">
                <a:solidFill>
                  <a:srgbClr val="404040"/>
                </a:solidFill>
                <a:highlight>
                  <a:srgbClr val="FFFFFF"/>
                </a:highlight>
              </a:rPr>
              <a:t>.</a:t>
            </a:r>
            <a:r>
              <a:rPr b="1" lang="en" sz="1200">
                <a:solidFill>
                  <a:schemeClr val="accent1"/>
                </a:solidFill>
                <a:highlight>
                  <a:srgbClr val="FFFFFF"/>
                </a:highlight>
              </a:rPr>
              <a:t>Pin</a:t>
            </a:r>
            <a:r>
              <a:rPr b="1" lang="en" sz="1200">
                <a:solidFill>
                  <a:srgbClr val="404040"/>
                </a:solidFill>
                <a:highlight>
                  <a:srgbClr val="FFFFFF"/>
                </a:highlight>
              </a:rPr>
              <a:t>(</a:t>
            </a:r>
            <a:r>
              <a:rPr b="1" lang="en" sz="1200">
                <a:solidFill>
                  <a:srgbClr val="009999"/>
                </a:solidFill>
                <a:highlight>
                  <a:srgbClr val="FFFFFF"/>
                </a:highlight>
              </a:rPr>
              <a:t>2</a:t>
            </a:r>
            <a:r>
              <a:rPr b="1" lang="en" sz="1200">
                <a:solidFill>
                  <a:srgbClr val="404040"/>
                </a:solidFill>
                <a:highlight>
                  <a:srgbClr val="FFFFFF"/>
                </a:highlight>
              </a:rPr>
              <a:t>, </a:t>
            </a:r>
            <a:r>
              <a:rPr b="1" lang="en" sz="1200">
                <a:solidFill>
                  <a:schemeClr val="accent1"/>
                </a:solidFill>
                <a:highlight>
                  <a:srgbClr val="FFFFFF"/>
                </a:highlight>
              </a:rPr>
              <a:t>machine</a:t>
            </a:r>
            <a:r>
              <a:rPr b="1" lang="en" sz="1200">
                <a:solidFill>
                  <a:srgbClr val="404040"/>
                </a:solidFill>
                <a:highlight>
                  <a:srgbClr val="FFFFFF"/>
                </a:highlight>
              </a:rPr>
              <a:t>.</a:t>
            </a:r>
            <a:r>
              <a:rPr b="1" lang="en" sz="1200">
                <a:solidFill>
                  <a:schemeClr val="accent1"/>
                </a:solidFill>
                <a:highlight>
                  <a:srgbClr val="FFFFFF"/>
                </a:highlight>
              </a:rPr>
              <a:t>Pin</a:t>
            </a:r>
            <a:r>
              <a:rPr b="1" lang="en" sz="1200">
                <a:solidFill>
                  <a:srgbClr val="404040"/>
                </a:solidFill>
                <a:highlight>
                  <a:srgbClr val="FFFFFF"/>
                </a:highlight>
              </a:rPr>
              <a:t>.</a:t>
            </a:r>
            <a:r>
              <a:rPr b="1" lang="en" sz="1200">
                <a:solidFill>
                  <a:schemeClr val="accent1"/>
                </a:solidFill>
                <a:highlight>
                  <a:srgbClr val="FFFFFF"/>
                </a:highlight>
              </a:rPr>
              <a:t>OUT</a:t>
            </a:r>
            <a:r>
              <a:rPr b="1" lang="en" sz="1200">
                <a:solidFill>
                  <a:srgbClr val="404040"/>
                </a:solidFill>
                <a:highlight>
                  <a:srgbClr val="FFFFFF"/>
                </a:highlight>
              </a:rPr>
              <a:t>)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55555"/>
                </a:solidFill>
                <a:highlight>
                  <a:srgbClr val="FFFFFF"/>
                </a:highlight>
              </a:rPr>
              <a:t>&gt;&gt;&gt;  for i in range (10):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55555"/>
                </a:solidFill>
                <a:highlight>
                  <a:srgbClr val="FFFFFF"/>
                </a:highlight>
              </a:rPr>
              <a:t>	</a:t>
            </a:r>
            <a:r>
              <a:rPr b="1" lang="en" sz="1200">
                <a:solidFill>
                  <a:schemeClr val="accent1"/>
                </a:solidFill>
                <a:highlight>
                  <a:srgbClr val="FFFFFF"/>
                </a:highlight>
              </a:rPr>
              <a:t>pin</a:t>
            </a:r>
            <a:r>
              <a:rPr b="1" lang="en" sz="1200">
                <a:solidFill>
                  <a:srgbClr val="404040"/>
                </a:solidFill>
                <a:highlight>
                  <a:srgbClr val="FFFFFF"/>
                </a:highlight>
              </a:rPr>
              <a:t>.</a:t>
            </a:r>
            <a:r>
              <a:rPr b="1" lang="en" sz="1200">
                <a:solidFill>
                  <a:schemeClr val="accent1"/>
                </a:solidFill>
                <a:highlight>
                  <a:srgbClr val="FFFFFF"/>
                </a:highlight>
              </a:rPr>
              <a:t>value</a:t>
            </a:r>
            <a:r>
              <a:rPr b="1" lang="en" sz="1200">
                <a:solidFill>
                  <a:srgbClr val="404040"/>
                </a:solidFill>
                <a:highlight>
                  <a:srgbClr val="FFFFFF"/>
                </a:highlight>
              </a:rPr>
              <a:t>(1)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55555"/>
                </a:solidFill>
                <a:highlight>
                  <a:srgbClr val="FFFFFF"/>
                </a:highlight>
              </a:rPr>
              <a:t>	time.sleep(1)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55555"/>
                </a:solidFill>
                <a:highlight>
                  <a:srgbClr val="FFFFFF"/>
                </a:highlight>
              </a:rPr>
              <a:t>	</a:t>
            </a:r>
            <a:r>
              <a:rPr b="1" lang="en" sz="1200">
                <a:solidFill>
                  <a:schemeClr val="accent1"/>
                </a:solidFill>
                <a:highlight>
                  <a:srgbClr val="FFFFFF"/>
                </a:highlight>
              </a:rPr>
              <a:t>pin</a:t>
            </a:r>
            <a:r>
              <a:rPr b="1" lang="en" sz="1200">
                <a:solidFill>
                  <a:srgbClr val="404040"/>
                </a:solidFill>
                <a:highlight>
                  <a:srgbClr val="FFFFFF"/>
                </a:highlight>
              </a:rPr>
              <a:t>.value</a:t>
            </a:r>
            <a:r>
              <a:rPr b="1" lang="en" sz="1200">
                <a:solidFill>
                  <a:srgbClr val="404040"/>
                </a:solidFill>
                <a:highlight>
                  <a:srgbClr val="FFFFFF"/>
                </a:highlight>
              </a:rPr>
              <a:t>(0)</a:t>
            </a:r>
          </a:p>
          <a:p>
            <a:pPr indent="-6985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555555"/>
                </a:solidFill>
                <a:highlight>
                  <a:srgbClr val="FFFFFF"/>
                </a:highlight>
              </a:rPr>
              <a:t>	time.sleep(1)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0404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666950" y="412325"/>
            <a:ext cx="3194100" cy="1706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Who am I</a:t>
            </a:r>
          </a:p>
        </p:txBody>
      </p:sp>
      <p:sp>
        <p:nvSpPr>
          <p:cNvPr id="284" name="Shape 284"/>
          <p:cNvSpPr txBox="1"/>
          <p:nvPr>
            <p:ph idx="4294967295" type="subTitle"/>
          </p:nvPr>
        </p:nvSpPr>
        <p:spPr>
          <a:xfrm>
            <a:off x="548750" y="1905575"/>
            <a:ext cx="3430500" cy="2740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</a:rPr>
              <a:t>Hendra Kusumah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 u="sng">
                <a:solidFill>
                  <a:srgbClr val="FFFFFF"/>
                </a:solidFill>
                <a:hlinkClick r:id="rId3"/>
              </a:rPr>
              <a:t>https://github.com/chalei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800" u="sng">
                <a:solidFill>
                  <a:srgbClr val="FFFFFF"/>
                </a:solidFill>
                <a:hlinkClick r:id="rId4"/>
              </a:rPr>
              <a:t>h.kusumah87@gmail.com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 u="sng">
                <a:solidFill>
                  <a:srgbClr val="FFFFFF"/>
                </a:solidFill>
              </a:rPr>
              <a:t>hackster.io/hendra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85" name="Shape 285"/>
          <p:cNvSpPr txBox="1"/>
          <p:nvPr>
            <p:ph idx="4294967295" type="body"/>
          </p:nvPr>
        </p:nvSpPr>
        <p:spPr>
          <a:xfrm>
            <a:off x="5008400" y="1340575"/>
            <a:ext cx="3430500" cy="387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Student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Lecturer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Maker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Father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Husband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Yoyoer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Speaker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IoT enthusiast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Going Further</a:t>
            </a:r>
          </a:p>
        </p:txBody>
      </p:sp>
      <p:sp>
        <p:nvSpPr>
          <p:cNvPr id="419" name="Shape 419"/>
          <p:cNvSpPr txBox="1"/>
          <p:nvPr>
            <p:ph idx="1" type="subTitle"/>
          </p:nvPr>
        </p:nvSpPr>
        <p:spPr>
          <a:xfrm>
            <a:off x="191350" y="1348475"/>
            <a:ext cx="4397400" cy="2996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https://learn.adafruit.com/search?q=micropython&amp;</a:t>
            </a: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micropython.org</a:t>
            </a: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https://www.youtube.com/hendrakusumahiot</a:t>
            </a: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Hackster.io</a:t>
            </a: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Hackaday.io</a:t>
            </a:r>
          </a:p>
          <a:p>
            <a:pPr indent="-317500" lvl="0" marL="457200" rtl="0" algn="l">
              <a:spcBef>
                <a:spcPts val="0"/>
              </a:spcBef>
              <a:buSzPts val="1400"/>
              <a:buChar char="●"/>
            </a:pPr>
            <a:r>
              <a:t/>
            </a:r>
            <a:endParaRPr sz="1400"/>
          </a:p>
        </p:txBody>
      </p:sp>
      <p:pic>
        <p:nvPicPr>
          <p:cNvPr id="420" name="Shape 420"/>
          <p:cNvPicPr preferRelativeResize="0"/>
          <p:nvPr/>
        </p:nvPicPr>
        <p:blipFill rotWithShape="1">
          <a:blip r:embed="rId5">
            <a:alphaModFix/>
          </a:blip>
          <a:srcRect b="5598" l="24906" r="8105" t="16538"/>
          <a:stretch/>
        </p:blipFill>
        <p:spPr>
          <a:xfrm>
            <a:off x="4659250" y="920550"/>
            <a:ext cx="4397501" cy="287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Demo Time!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x="1277625" y="127425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Before Micropython</a:t>
            </a:r>
          </a:p>
        </p:txBody>
      </p:sp>
      <p:pic>
        <p:nvPicPr>
          <p:cNvPr id="291" name="Shape 291"/>
          <p:cNvPicPr preferRelativeResize="0"/>
          <p:nvPr/>
        </p:nvPicPr>
        <p:blipFill rotWithShape="1">
          <a:blip r:embed="rId3">
            <a:alphaModFix/>
          </a:blip>
          <a:srcRect b="19929" l="0" r="57464" t="0"/>
          <a:stretch/>
        </p:blipFill>
        <p:spPr>
          <a:xfrm>
            <a:off x="1173250" y="1424738"/>
            <a:ext cx="3717500" cy="310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Shape 292"/>
          <p:cNvPicPr preferRelativeResize="0"/>
          <p:nvPr/>
        </p:nvPicPr>
        <p:blipFill rotWithShape="1">
          <a:blip r:embed="rId4">
            <a:alphaModFix/>
          </a:blip>
          <a:srcRect b="20057" l="0" r="33186" t="0"/>
          <a:stretch/>
        </p:blipFill>
        <p:spPr>
          <a:xfrm>
            <a:off x="4947200" y="641825"/>
            <a:ext cx="3717500" cy="4229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x="1213975" y="100800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Before Micropython</a:t>
            </a:r>
          </a:p>
        </p:txBody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1096975" y="851475"/>
            <a:ext cx="3627600" cy="509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1800"/>
              <a:t>Raspberry Pi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4476600" y="933075"/>
            <a:ext cx="4275000" cy="346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1800"/>
              <a:t>Arduino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b="1" sz="1800"/>
          </a:p>
        </p:txBody>
      </p:sp>
      <p:pic>
        <p:nvPicPr>
          <p:cNvPr id="300" name="Shape 300"/>
          <p:cNvPicPr preferRelativeResize="0"/>
          <p:nvPr/>
        </p:nvPicPr>
        <p:blipFill rotWithShape="1">
          <a:blip r:embed="rId3">
            <a:alphaModFix/>
          </a:blip>
          <a:srcRect b="24934" l="0" r="47312" t="38932"/>
          <a:stretch/>
        </p:blipFill>
        <p:spPr>
          <a:xfrm>
            <a:off x="4154550" y="1446600"/>
            <a:ext cx="4089919" cy="306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 rotWithShape="1">
          <a:blip r:embed="rId4">
            <a:alphaModFix/>
          </a:blip>
          <a:srcRect b="19923" l="0" r="43876" t="0"/>
          <a:stretch/>
        </p:blipFill>
        <p:spPr>
          <a:xfrm>
            <a:off x="727825" y="1718125"/>
            <a:ext cx="3316300" cy="279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Brief History</a:t>
            </a:r>
          </a:p>
        </p:txBody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311700" y="1178675"/>
            <a:ext cx="34575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400"/>
              <a:t>Dibuat oleh Damien George pada tahun 2013</a:t>
            </a:r>
          </a:p>
          <a:p>
            <a:pPr indent="-69850" lvl="0" marL="0" rtl="0">
              <a:spcBef>
                <a:spcPts val="0"/>
              </a:spcBef>
              <a:buClr>
                <a:schemeClr val="dk2"/>
              </a:buClr>
              <a:buSzPts val="1100"/>
              <a:buFont typeface="Arial"/>
              <a:buNone/>
            </a:pPr>
            <a:r>
              <a:rPr lang="en" sz="1400"/>
              <a:t>Interpretasi python 3 untuk digunakan pada mikrokontroler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400"/>
              <a:t>Kickstarter pada tahun 2014 dan 2015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400"/>
              <a:t>https://micropython.org/</a:t>
            </a:r>
          </a:p>
        </p:txBody>
      </p:sp>
      <p:pic>
        <p:nvPicPr>
          <p:cNvPr id="308" name="Shape 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5250" y="1068425"/>
            <a:ext cx="4777049" cy="238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type="title"/>
          </p:nvPr>
        </p:nvSpPr>
        <p:spPr>
          <a:xfrm>
            <a:off x="317850" y="1804950"/>
            <a:ext cx="4045200" cy="1533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What Can You do?</a:t>
            </a:r>
          </a:p>
        </p:txBody>
      </p:sp>
      <p:sp>
        <p:nvSpPr>
          <p:cNvPr id="314" name="Shape 314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Kontrol device (Led, Lampu, Robotik, dll)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Monitor Sensor(suhu, kelembaban, cahaya, dll)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Fungsi-fungsi python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Requests, json, mqtt, socket, pip(upip)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n" sz="1800"/>
              <a:t>Webserver with picoweb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Compatible Board</a:t>
            </a:r>
          </a:p>
        </p:txBody>
      </p:sp>
      <p:pic>
        <p:nvPicPr>
          <p:cNvPr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87300"/>
            <a:ext cx="3018951" cy="226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Shape 3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0650" y="1387300"/>
            <a:ext cx="2264200" cy="226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Shape 322"/>
          <p:cNvPicPr preferRelativeResize="0"/>
          <p:nvPr/>
        </p:nvPicPr>
        <p:blipFill rotWithShape="1">
          <a:blip r:embed="rId5">
            <a:alphaModFix/>
          </a:blip>
          <a:srcRect b="12907" l="23810" r="15184" t="0"/>
          <a:stretch/>
        </p:blipFill>
        <p:spPr>
          <a:xfrm>
            <a:off x="5594850" y="1881763"/>
            <a:ext cx="1190974" cy="12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Shape 3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0000" y="1021250"/>
            <a:ext cx="1673805" cy="26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Shape 324"/>
          <p:cNvSpPr txBox="1"/>
          <p:nvPr/>
        </p:nvSpPr>
        <p:spPr>
          <a:xfrm>
            <a:off x="1304275" y="3795450"/>
            <a:ext cx="10338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PyBoard</a:t>
            </a:r>
          </a:p>
        </p:txBody>
      </p:sp>
      <p:sp>
        <p:nvSpPr>
          <p:cNvPr id="325" name="Shape 325"/>
          <p:cNvSpPr txBox="1"/>
          <p:nvPr/>
        </p:nvSpPr>
        <p:spPr>
          <a:xfrm>
            <a:off x="3945850" y="3795450"/>
            <a:ext cx="10338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WiPy</a:t>
            </a:r>
          </a:p>
        </p:txBody>
      </p:sp>
      <p:sp>
        <p:nvSpPr>
          <p:cNvPr id="326" name="Shape 326"/>
          <p:cNvSpPr txBox="1"/>
          <p:nvPr/>
        </p:nvSpPr>
        <p:spPr>
          <a:xfrm>
            <a:off x="5066438" y="3795450"/>
            <a:ext cx="156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Espruino Pico</a:t>
            </a:r>
          </a:p>
        </p:txBody>
      </p:sp>
      <p:sp>
        <p:nvSpPr>
          <p:cNvPr id="327" name="Shape 327"/>
          <p:cNvSpPr txBox="1"/>
          <p:nvPr/>
        </p:nvSpPr>
        <p:spPr>
          <a:xfrm>
            <a:off x="6715350" y="3795450"/>
            <a:ext cx="18702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STM32F4 Discovery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type="title"/>
          </p:nvPr>
        </p:nvSpPr>
        <p:spPr>
          <a:xfrm>
            <a:off x="311700" y="144000"/>
            <a:ext cx="8520600" cy="623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ESP8266</a:t>
            </a:r>
          </a:p>
        </p:txBody>
      </p:sp>
      <p:pic>
        <p:nvPicPr>
          <p:cNvPr id="333" name="Shape 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905468"/>
            <a:ext cx="2696825" cy="202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Shape 3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01974"/>
            <a:ext cx="2921225" cy="164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2564" y="767400"/>
            <a:ext cx="2538876" cy="19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1350" y="3055725"/>
            <a:ext cx="2156850" cy="172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 rotWithShape="1">
          <a:blip r:embed="rId7">
            <a:alphaModFix/>
          </a:blip>
          <a:srcRect b="18578" l="0" r="0" t="23973"/>
          <a:stretch/>
        </p:blipFill>
        <p:spPr>
          <a:xfrm>
            <a:off x="5993850" y="2116026"/>
            <a:ext cx="2997750" cy="172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>
            <p:ph type="title"/>
          </p:nvPr>
        </p:nvSpPr>
        <p:spPr>
          <a:xfrm>
            <a:off x="311700" y="192075"/>
            <a:ext cx="8520600" cy="623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ESP32 Boards</a:t>
            </a:r>
          </a:p>
        </p:txBody>
      </p:sp>
      <p:pic>
        <p:nvPicPr>
          <p:cNvPr id="343" name="Shape 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15475"/>
            <a:ext cx="1721375" cy="172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Shape 3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9700" y="972763"/>
            <a:ext cx="2695725" cy="14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Shape 3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2050" y="866375"/>
            <a:ext cx="2227300" cy="167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Shape 3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2873824"/>
            <a:ext cx="2433375" cy="162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Shape 3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19075" y="2744625"/>
            <a:ext cx="1880648" cy="1880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Shape 3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78475" y="264475"/>
            <a:ext cx="980550" cy="98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Shape 349"/>
          <p:cNvPicPr preferRelativeResize="0"/>
          <p:nvPr/>
        </p:nvPicPr>
        <p:blipFill rotWithShape="1">
          <a:blip r:embed="rId9">
            <a:alphaModFix/>
          </a:blip>
          <a:srcRect b="18855" l="14435" r="13564" t="14539"/>
          <a:stretch/>
        </p:blipFill>
        <p:spPr>
          <a:xfrm>
            <a:off x="5563250" y="2744625"/>
            <a:ext cx="2433374" cy="225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